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31"/>
  </p:notesMasterIdLst>
  <p:handoutMasterIdLst>
    <p:handoutMasterId r:id="rId32"/>
  </p:handoutMasterIdLst>
  <p:sldIdLst>
    <p:sldId id="331" r:id="rId2"/>
    <p:sldId id="330" r:id="rId3"/>
    <p:sldId id="336" r:id="rId4"/>
    <p:sldId id="338" r:id="rId5"/>
    <p:sldId id="339" r:id="rId6"/>
    <p:sldId id="340" r:id="rId7"/>
    <p:sldId id="315" r:id="rId8"/>
    <p:sldId id="319" r:id="rId9"/>
    <p:sldId id="323" r:id="rId10"/>
    <p:sldId id="341" r:id="rId11"/>
    <p:sldId id="332" r:id="rId12"/>
    <p:sldId id="344" r:id="rId13"/>
    <p:sldId id="345" r:id="rId14"/>
    <p:sldId id="347" r:id="rId15"/>
    <p:sldId id="350" r:id="rId16"/>
    <p:sldId id="370" r:id="rId17"/>
    <p:sldId id="352" r:id="rId18"/>
    <p:sldId id="362" r:id="rId19"/>
    <p:sldId id="356" r:id="rId20"/>
    <p:sldId id="357" r:id="rId21"/>
    <p:sldId id="361" r:id="rId22"/>
    <p:sldId id="364" r:id="rId23"/>
    <p:sldId id="358" r:id="rId24"/>
    <p:sldId id="355" r:id="rId25"/>
    <p:sldId id="366" r:id="rId26"/>
    <p:sldId id="367" r:id="rId27"/>
    <p:sldId id="360" r:id="rId28"/>
    <p:sldId id="353" r:id="rId29"/>
    <p:sldId id="359" r:id="rId30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bec Vlkov" initials="OV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4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16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F4B96-1C06-40C0-8DA9-FC3C31E4FCF8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AF005-8D88-4D03-B8FD-B6AEBCC0D2D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104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19215-9F46-4779-8014-2B259AD070CA}" type="datetimeFigureOut">
              <a:rPr lang="cs-CZ" smtClean="0"/>
              <a:t>22. 8. 2017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892B3-E395-43E6-A1E7-1A8AB693C2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0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892B3-E395-43E6-A1E7-1A8AB693C22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89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892B3-E395-43E6-A1E7-1A8AB693C22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7474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892B3-E395-43E6-A1E7-1A8AB693C22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141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892B3-E395-43E6-A1E7-1A8AB693C22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3111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892B3-E395-43E6-A1E7-1A8AB693C22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02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101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16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765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65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08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269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02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070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79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56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16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6526B-07EE-41C7-8C45-A9EA03654CE6}" type="datetimeFigureOut">
              <a:rPr lang="cs-CZ" smtClean="0"/>
              <a:pPr/>
              <a:t>22. 8. 2017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5F285-8416-467A-813B-C8648DCF68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32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95536" y="908720"/>
            <a:ext cx="8219256" cy="43533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4000" b="1" dirty="0" smtClean="0">
              <a:solidFill>
                <a:srgbClr val="E94E00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cs-CZ" sz="4300" b="1" dirty="0" smtClean="0">
                <a:solidFill>
                  <a:srgbClr val="E94E00"/>
                </a:solidFill>
              </a:rPr>
              <a:t>Naše školská fyzika</a:t>
            </a:r>
          </a:p>
          <a:p>
            <a:pPr marL="0" indent="0" algn="ctr">
              <a:buNone/>
            </a:pPr>
            <a:r>
              <a:rPr lang="cs-CZ" sz="2000" dirty="0" smtClean="0"/>
              <a:t>Aleš Trojánek, Gymnázium Velké Meziříčí</a:t>
            </a:r>
          </a:p>
          <a:p>
            <a:pPr marL="0" indent="0" algn="ctr">
              <a:spcAft>
                <a:spcPts val="1800"/>
              </a:spcAft>
              <a:buNone/>
            </a:pPr>
            <a:r>
              <a:rPr lang="cs-CZ" sz="2000" dirty="0" smtClean="0"/>
              <a:t>Matematika a fyzika ve škole, Jevíčko, 24. 8. 2017</a:t>
            </a:r>
          </a:p>
          <a:p>
            <a:pPr algn="ctr"/>
            <a:r>
              <a:rPr lang="cs-CZ" sz="2800" b="1" dirty="0" smtClean="0"/>
              <a:t>Obecné  (pedagogicko-fyzikální) poznámky</a:t>
            </a:r>
          </a:p>
          <a:p>
            <a:pPr algn="ctr"/>
            <a:r>
              <a:rPr lang="cs-CZ" sz="2800" b="1" dirty="0" smtClean="0"/>
              <a:t>Kvalitní učebnice – důležitá opora výuky</a:t>
            </a:r>
          </a:p>
          <a:p>
            <a:endParaRPr lang="cs-CZ" b="1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64" y="403901"/>
            <a:ext cx="1008000" cy="100963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2507" t="34398" r="14731" b="31056"/>
          <a:stretch/>
        </p:blipFill>
        <p:spPr>
          <a:xfrm>
            <a:off x="2417164" y="4941168"/>
            <a:ext cx="4176000" cy="9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58" y="1196752"/>
            <a:ext cx="7903790" cy="720080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>
                <a:solidFill>
                  <a:srgbClr val="E94E00"/>
                </a:solidFill>
                <a:latin typeface="+mn-lt"/>
              </a:rPr>
              <a:t>Kvalitní učebnice fyziky – důležitá opora výuky</a:t>
            </a:r>
            <a:endParaRPr lang="cs-CZ" sz="3200" b="1" dirty="0">
              <a:solidFill>
                <a:srgbClr val="E94E00"/>
              </a:solidFill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32" t="33921" r="34845" b="8996"/>
          <a:stretch/>
        </p:blipFill>
        <p:spPr>
          <a:xfrm>
            <a:off x="672237" y="1808688"/>
            <a:ext cx="7721126" cy="47564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7227"/>
            <a:ext cx="1008000" cy="1009637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 rot="3335614">
            <a:off x="7898516" y="1854740"/>
            <a:ext cx="311228" cy="4998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 rot="20112294">
            <a:off x="7856256" y="4306411"/>
            <a:ext cx="481499" cy="3393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27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342293"/>
            <a:ext cx="8208912" cy="5039035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3200" b="1" dirty="0" smtClean="0">
                <a:solidFill>
                  <a:srgbClr val="E94E00"/>
                </a:solidFill>
              </a:rPr>
              <a:t>Jaké vlastnosti by měly mít dobré</a:t>
            </a:r>
          </a:p>
          <a:p>
            <a:pPr marL="0" indent="0" algn="ctr">
              <a:buNone/>
            </a:pPr>
            <a:r>
              <a:rPr lang="cs-CZ" sz="3200" b="1" dirty="0" smtClean="0">
                <a:solidFill>
                  <a:srgbClr val="E94E00"/>
                </a:solidFill>
              </a:rPr>
              <a:t> učebnice fyziky?</a:t>
            </a:r>
          </a:p>
          <a:p>
            <a:r>
              <a:rPr lang="cs-CZ" sz="2400" dirty="0" smtClean="0"/>
              <a:t>Asi neexistuje jednoznačná odpověď, …</a:t>
            </a:r>
          </a:p>
          <a:p>
            <a:pPr>
              <a:spcAft>
                <a:spcPts val="600"/>
              </a:spcAft>
            </a:pPr>
            <a:r>
              <a:rPr lang="cs-CZ" sz="2400" dirty="0" smtClean="0"/>
              <a:t>Příklad: HRW</a:t>
            </a:r>
          </a:p>
          <a:p>
            <a:r>
              <a:rPr lang="cs-CZ" sz="3000" b="1" dirty="0" smtClean="0"/>
              <a:t>Celkové pojetí</a:t>
            </a:r>
            <a:r>
              <a:rPr lang="cs-CZ" sz="2400" dirty="0" smtClean="0"/>
              <a:t>: </a:t>
            </a:r>
            <a:r>
              <a:rPr lang="cs-CZ" sz="2600" dirty="0" smtClean="0"/>
              <a:t>Je třeba se vyvarovat dvou extrémů:</a:t>
            </a:r>
          </a:p>
          <a:p>
            <a:pPr lvl="1"/>
            <a:r>
              <a:rPr lang="cs-CZ" sz="2600" dirty="0" smtClean="0"/>
              <a:t>pouhého intuitivního chápání fyziky, povrchní atraktivity </a:t>
            </a:r>
          </a:p>
          <a:p>
            <a:pPr marL="342900" lvl="1" indent="0">
              <a:buNone/>
            </a:pPr>
            <a:r>
              <a:rPr lang="cs-CZ" sz="2600" dirty="0" smtClean="0"/>
              <a:t>   a absence struktury</a:t>
            </a:r>
          </a:p>
          <a:p>
            <a:pPr lvl="1"/>
            <a:r>
              <a:rPr lang="cs-CZ" sz="2600" dirty="0" smtClean="0"/>
              <a:t>suchopárné, školometské </a:t>
            </a:r>
            <a:r>
              <a:rPr lang="cs-CZ" sz="2600" dirty="0" err="1" smtClean="0"/>
              <a:t>pseudopřesnosti</a:t>
            </a:r>
            <a:endParaRPr lang="cs-CZ" sz="2600" dirty="0" smtClean="0"/>
          </a:p>
          <a:p>
            <a:pPr marL="0" indent="0" algn="ctr">
              <a:buNone/>
            </a:pPr>
            <a:endParaRPr lang="cs-CZ" sz="2800" dirty="0" smtClean="0"/>
          </a:p>
          <a:p>
            <a:pPr marL="0" indent="0" algn="ctr">
              <a:buNone/>
            </a:pPr>
            <a:r>
              <a:rPr lang="cs-CZ" sz="2800" dirty="0" smtClean="0"/>
              <a:t>Dobré učebnice musí studenty zaujmout, motivovat je       a poskytovat jim radost z poznání zákonitostí světa.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cs-CZ" sz="21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cs-CZ" sz="2100" dirty="0"/>
          </a:p>
          <a:p>
            <a:pPr lvl="1">
              <a:buFont typeface="Wingdings" panose="05000000000000000000" pitchFamily="2" charset="2"/>
              <a:buChar char="Ø"/>
            </a:pPr>
            <a:endParaRPr lang="cs-CZ" sz="21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6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172" y="1484784"/>
            <a:ext cx="8193178" cy="4706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Prof. M. Lenc: </a:t>
            </a:r>
            <a:r>
              <a:rPr lang="cs-CZ" sz="2800" i="1" dirty="0" smtClean="0"/>
              <a:t>Richard </a:t>
            </a:r>
            <a:r>
              <a:rPr lang="cs-CZ" sz="2800" i="1" dirty="0" err="1" smtClean="0"/>
              <a:t>Feynman</a:t>
            </a:r>
            <a:r>
              <a:rPr lang="cs-CZ" sz="2800" i="1" dirty="0" smtClean="0"/>
              <a:t> o výuce matematiky (2008), viz str. www.gvm.cz</a:t>
            </a:r>
          </a:p>
          <a:p>
            <a:pPr marL="0" indent="0">
              <a:buNone/>
            </a:pPr>
            <a:endParaRPr lang="cs-CZ" sz="2400" i="1" dirty="0" smtClean="0"/>
          </a:p>
          <a:p>
            <a:pPr marL="0" indent="0">
              <a:buNone/>
            </a:pPr>
            <a:r>
              <a:rPr lang="cs-CZ" sz="2400" i="1" dirty="0" smtClean="0"/>
              <a:t> </a:t>
            </a:r>
            <a:endParaRPr lang="cs-CZ" sz="24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2" t="31000" r="30470" b="16835"/>
          <a:stretch/>
        </p:blipFill>
        <p:spPr bwMode="auto">
          <a:xfrm>
            <a:off x="467544" y="2492899"/>
            <a:ext cx="7848000" cy="3905579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75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611560" y="1628800"/>
                <a:ext cx="7903790" cy="45481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2800" dirty="0" smtClean="0"/>
                  <a:t>Feynman</a:t>
                </a:r>
                <a:r>
                  <a:rPr lang="cs-CZ" sz="2800" i="1" dirty="0" smtClean="0"/>
                  <a:t>: </a:t>
                </a:r>
              </a:p>
              <a:p>
                <a:pPr marL="0" indent="0" algn="just">
                  <a:spcAft>
                    <a:spcPts val="600"/>
                  </a:spcAft>
                  <a:buNone/>
                </a:pPr>
                <a:r>
                  <a:rPr lang="cs-CZ" sz="2800" i="1" dirty="0" smtClean="0"/>
                  <a:t>Důvod, proč je předmět v učebnici (užitečnost předmětu a jeho význam ve vztahu k  reálnému světu), musí být pro studenty jasný.</a:t>
                </a:r>
              </a:p>
              <a:p>
                <a:pPr marL="0" indent="0">
                  <a:buNone/>
                </a:pPr>
                <a:r>
                  <a:rPr lang="cs-CZ" sz="3200" i="1" dirty="0" smtClean="0"/>
                  <a:t>„</a:t>
                </a:r>
                <a:r>
                  <a:rPr lang="cs-CZ" sz="3200" b="1" i="1" dirty="0"/>
                  <a:t>Skutečným problémem při komunikaci </a:t>
                </a:r>
                <a:r>
                  <a:rPr lang="cs-CZ" sz="3200" b="1" i="1" dirty="0" smtClean="0"/>
                  <a:t> není přesný jazyk, ale jasný jazyk.“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cs-CZ" sz="3200" dirty="0" smtClean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cs-CZ" sz="3200" dirty="0" smtClean="0"/>
                  <a:t>Př.: </a:t>
                </a:r>
                <a:r>
                  <a:rPr lang="cs-CZ" sz="2800" dirty="0" smtClean="0"/>
                  <a:t>Nesmyslné užívání množinová notace </a:t>
                </a:r>
                <a:endParaRPr lang="cs-CZ" sz="2800" i="1" dirty="0" smtClean="0">
                  <a:latin typeface="Cambria Math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=5, </m:t>
                      </m:r>
                      <m:sSub>
                        <m:sSub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cs-CZ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cs-CZ" sz="2800" b="0" i="1" smtClean="0">
                          <a:latin typeface="Cambria Math"/>
                        </a:rPr>
                        <m:t>=−6,  </m:t>
                      </m:r>
                      <m:r>
                        <a:rPr lang="cs-CZ" sz="2800" b="0" i="1" smtClean="0">
                          <a:latin typeface="Cambria Math"/>
                        </a:rPr>
                        <m:t>𝐾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cs-CZ" sz="2800" b="0" i="1" smtClean="0">
                              <a:latin typeface="Cambria Math"/>
                            </a:rPr>
                            <m:t>5, −6</m:t>
                          </m:r>
                        </m:e>
                      </m:d>
                    </m:oMath>
                  </m:oMathPara>
                </a14:m>
                <a:endParaRPr lang="cs-CZ" sz="2800" dirty="0" smtClean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cs-CZ" sz="28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1560" y="1628800"/>
                <a:ext cx="7903790" cy="4548163"/>
              </a:xfrm>
              <a:blipFill>
                <a:blip r:embed="rId3"/>
                <a:stretch>
                  <a:fillRect l="-1928" t="-2145" r="-154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>
          <a:xfrm flipV="1">
            <a:off x="2195736" y="5661248"/>
            <a:ext cx="2232248" cy="28803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8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539552" y="1628800"/>
                <a:ext cx="7992888" cy="4548163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cs-CZ" sz="3000" b="1" dirty="0" smtClean="0">
                    <a:solidFill>
                      <a:srgbClr val="E94E00"/>
                    </a:solidFill>
                  </a:rPr>
                  <a:t>Návrh: Ve středoškolském kurzu nezavádět neinerciální vztažné soustavy (?)</a:t>
                </a:r>
              </a:p>
              <a:p>
                <a:pPr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cs-CZ" sz="2200" u="sng" dirty="0" smtClean="0"/>
                  <a:t>Podrobnější komentář</a:t>
                </a:r>
                <a:r>
                  <a:rPr lang="cs-CZ" sz="2200" dirty="0" smtClean="0"/>
                  <a:t>: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dirty="0"/>
                  <a:t> </a:t>
                </a:r>
                <a:r>
                  <a:rPr lang="cs-CZ" sz="2200" dirty="0" smtClean="0"/>
                  <a:t>  inerciální vztažné soustavy, Newtonovy zákony, zdůraznění: v IVS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dirty="0" smtClean="0"/>
                  <a:t>   charakterizuje síla působení jednoho tělesa nebo fyzikálního pole) 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dirty="0"/>
                  <a:t> </a:t>
                </a:r>
                <a:r>
                  <a:rPr lang="cs-CZ" sz="2200" dirty="0" smtClean="0"/>
                  <a:t>  na druhé těleso. </a:t>
                </a:r>
                <a:r>
                  <a:rPr lang="cs-CZ" sz="2200" b="1" dirty="0" smtClean="0"/>
                  <a:t>Neexistuje síla bez něčeho, co by ji vyvolávalo.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dirty="0" smtClean="0"/>
                  <a:t>   při rozboru úloh: určit všechny síly, které působí na těleso (hmotný  </a:t>
                </a:r>
              </a:p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cs-CZ" sz="2200" dirty="0"/>
                  <a:t> </a:t>
                </a:r>
                <a:r>
                  <a:rPr lang="cs-CZ" sz="2200" dirty="0" smtClean="0"/>
                  <a:t>  bod), pak určit jejich výslednici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cs-CZ" sz="22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22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cs-CZ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acc>
                    <m:r>
                      <a:rPr lang="cs-CZ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cs-CZ" sz="2200" b="0" i="1" smtClean="0">
                        <a:latin typeface="Cambria Math" panose="02040503050406030204" pitchFamily="18" charset="0"/>
                      </a:rPr>
                      <m:t>𝑚</m:t>
                    </m:r>
                    <m:acc>
                      <m:accPr>
                        <m:chr m:val="⃗"/>
                        <m:ctrlPr>
                          <a:rPr lang="cs-CZ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cs-CZ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</m:oMath>
                </a14:m>
                <a:r>
                  <a:rPr lang="cs-CZ" sz="2200" dirty="0" smtClean="0"/>
                  <a:t>, …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dirty="0" smtClean="0"/>
                  <a:t>   Řekne-li se: </a:t>
                </a:r>
                <a:r>
                  <a:rPr lang="cs-CZ" sz="2200" b="1" dirty="0" smtClean="0"/>
                  <a:t>„Na těleso působí síla“ </a:t>
                </a:r>
                <a:r>
                  <a:rPr lang="cs-CZ" sz="2200" dirty="0" smtClean="0"/>
                  <a:t>je to zkrácení výstižnější věty  </a:t>
                </a:r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cs-CZ" sz="2200" b="1" dirty="0"/>
                  <a:t> </a:t>
                </a:r>
                <a:r>
                  <a:rPr lang="cs-CZ" sz="2200" b="1" dirty="0" smtClean="0"/>
                  <a:t>  „Na těleso působí jiné těleso (nebo fyzikální pole) silou“.</a:t>
                </a:r>
                <a:endParaRPr lang="cs-CZ" sz="2200" b="1" dirty="0"/>
              </a:p>
              <a:p>
                <a:pPr marL="0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endParaRPr lang="cs-CZ" sz="2200" dirty="0"/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9552" y="1628800"/>
                <a:ext cx="7992888" cy="4548163"/>
              </a:xfrm>
              <a:blipFill rotWithShape="1">
                <a:blip r:embed="rId2"/>
                <a:stretch>
                  <a:fillRect l="-1831" t="-2681" r="-129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342293"/>
            <a:ext cx="7903734" cy="1180022"/>
          </a:xfrm>
        </p:spPr>
        <p:txBody>
          <a:bodyPr>
            <a:normAutofit fontScale="90000"/>
          </a:bodyPr>
          <a:lstStyle/>
          <a:p>
            <a:r>
              <a:rPr lang="cs-CZ" sz="2400" dirty="0" smtClean="0"/>
              <a:t>Příklad: Kulička přilepená na horní straně rovnoměrně rotujícího kotouče …</a:t>
            </a:r>
            <a:br>
              <a:rPr lang="cs-CZ" sz="2400" dirty="0" smtClean="0"/>
            </a:br>
            <a:r>
              <a:rPr lang="cs-CZ" sz="2400" dirty="0" smtClean="0"/>
              <a:t>Rozbor v inerciální a neinerciální vztažné soustavě</a:t>
            </a:r>
            <a:br>
              <a:rPr lang="cs-CZ" sz="2400" dirty="0" smtClean="0"/>
            </a:b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7" t="3309" r="14904" b="15615"/>
          <a:stretch/>
        </p:blipFill>
        <p:spPr>
          <a:xfrm>
            <a:off x="2195736" y="2636912"/>
            <a:ext cx="4716000" cy="3528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832265"/>
            <a:ext cx="1044000" cy="144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558" r="8828" b="16212"/>
          <a:stretch/>
        </p:blipFill>
        <p:spPr bwMode="auto">
          <a:xfrm>
            <a:off x="395536" y="1772816"/>
            <a:ext cx="8255759" cy="4209806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11560" y="3861048"/>
            <a:ext cx="5544616" cy="592735"/>
          </a:xfrm>
          <a:prstGeom prst="rect">
            <a:avLst/>
          </a:prstGeom>
          <a:noFill/>
          <a:ln w="38100">
            <a:solidFill>
              <a:srgbClr val="E94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980728"/>
            <a:ext cx="8354332" cy="93610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Příklad pro připomenutí: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3750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ctrTitle"/>
          </p:nvPr>
        </p:nvSpPr>
        <p:spPr>
          <a:xfrm>
            <a:off x="1201260" y="1342293"/>
            <a:ext cx="6885384" cy="1222611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+mn-lt"/>
              </a:rPr>
              <a:t>Dobré učebnice musí </a:t>
            </a:r>
            <a:r>
              <a:rPr lang="cs-CZ" sz="2800" b="1" dirty="0">
                <a:latin typeface="+mn-lt"/>
              </a:rPr>
              <a:t>samozřejmě obsahovat řadu promyšlených příkladů a úloh</a:t>
            </a:r>
            <a:r>
              <a:rPr lang="cs-CZ" sz="2800" dirty="0"/>
              <a:t>.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subTitle" idx="1"/>
          </p:nvPr>
        </p:nvSpPr>
        <p:spPr>
          <a:xfrm>
            <a:off x="827584" y="2276872"/>
            <a:ext cx="7461448" cy="3528392"/>
          </a:xfrm>
          <a:solidFill>
            <a:schemeClr val="bg1">
              <a:lumMod val="85000"/>
            </a:schemeClr>
          </a:solidFill>
        </p:spPr>
        <p:txBody>
          <a:bodyPr>
            <a:normAutofit fontScale="32500" lnSpcReduction="20000"/>
          </a:bodyPr>
          <a:lstStyle/>
          <a:p>
            <a:pPr marL="0" indent="0" algn="just">
              <a:spcAft>
                <a:spcPts val="600"/>
              </a:spcAft>
              <a:buNone/>
            </a:pPr>
            <a:endParaRPr lang="cs-CZ" sz="2800" dirty="0"/>
          </a:p>
          <a:p>
            <a:pPr marL="0" indent="0" algn="just">
              <a:buNone/>
            </a:pPr>
            <a:r>
              <a:rPr lang="cs-CZ" sz="8600" i="1" dirty="0" smtClean="0"/>
              <a:t>Řešení vhodně formulovaných příkladů a úloh je třeba považovat za součást poznávacího procesu, nikoli jen za procvičování a upevňování poznatků, s nimiž se student seznámil ve výkladové části textu. V mnoha případech si totiž teprve při užití teoretických poznatků při vyšetřování konkrétních problémů uvědomuje jejich vlastní fyzikální význam    a  osvojuje si je neformálně.</a:t>
            </a:r>
          </a:p>
          <a:p>
            <a:pPr algn="r"/>
            <a:r>
              <a:rPr lang="cs-CZ" sz="8600" dirty="0" smtClean="0"/>
              <a:t>I. Šantavý</a:t>
            </a:r>
          </a:p>
          <a:p>
            <a:pPr marL="514350" indent="-514350" algn="r">
              <a:buAutoNum type="romanUcPeriod"/>
            </a:pPr>
            <a:endParaRPr lang="cs-CZ" sz="8600" dirty="0" smtClean="0"/>
          </a:p>
          <a:p>
            <a:pPr algn="l"/>
            <a:endParaRPr lang="cs-CZ" sz="8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sp>
        <p:nvSpPr>
          <p:cNvPr id="9" name="Nadpis 6"/>
          <p:cNvSpPr txBox="1">
            <a:spLocks/>
          </p:cNvSpPr>
          <p:nvPr/>
        </p:nvSpPr>
        <p:spPr>
          <a:xfrm>
            <a:off x="1043608" y="5733255"/>
            <a:ext cx="6885384" cy="9361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800" dirty="0" smtClean="0"/>
              <a:t>Příklad: HRW</a:t>
            </a:r>
            <a:br>
              <a:rPr lang="cs-CZ" sz="2800" dirty="0" smtClean="0"/>
            </a:b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1274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6684" t="52975" r="61026" b="17980"/>
          <a:stretch/>
        </p:blipFill>
        <p:spPr>
          <a:xfrm>
            <a:off x="578618" y="2060848"/>
            <a:ext cx="8037990" cy="4068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613" y="404664"/>
            <a:ext cx="1008000" cy="1009637"/>
          </a:xfrm>
          <a:prstGeom prst="rect">
            <a:avLst/>
          </a:prstGeom>
        </p:spPr>
      </p:pic>
      <p:sp>
        <p:nvSpPr>
          <p:cNvPr id="4" name="Nadpis 5"/>
          <p:cNvSpPr txBox="1">
            <a:spLocks/>
          </p:cNvSpPr>
          <p:nvPr/>
        </p:nvSpPr>
        <p:spPr>
          <a:xfrm>
            <a:off x="539552" y="1414300"/>
            <a:ext cx="7971036" cy="57454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smtClean="0"/>
              <a:t>HRW 2, s. 142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601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Další požadavky na dobré učebnice:</a:t>
            </a:r>
          </a:p>
          <a:p>
            <a:r>
              <a:rPr lang="cs-CZ" sz="2400" b="1" dirty="0" smtClean="0"/>
              <a:t>Srozumitelnost textu, jeho obsah a členění</a:t>
            </a:r>
          </a:p>
          <a:p>
            <a:pPr marL="0" indent="0">
              <a:buNone/>
            </a:pPr>
            <a:r>
              <a:rPr lang="cs-CZ" dirty="0" smtClean="0"/>
              <a:t>(samostatné studium, obsah od mechaniky přes molekulovou fyziku, elektromagnetismus a optiku k prvkům teorie relativity a k fyzice mikrosvěta (důraz by ovšem měl být kladen na moderní fyziku včetně zajímavých aplikací)</a:t>
            </a:r>
          </a:p>
          <a:p>
            <a:r>
              <a:rPr lang="cs-CZ" sz="2400" b="1" dirty="0" smtClean="0"/>
              <a:t>Přiměřenost odborné úrovně, rozsah matematického aparátu</a:t>
            </a:r>
          </a:p>
          <a:p>
            <a:r>
              <a:rPr lang="cs-CZ" sz="2400" b="1" dirty="0" smtClean="0"/>
              <a:t>Složení a renomé autorského kolektivu</a:t>
            </a:r>
          </a:p>
          <a:p>
            <a:r>
              <a:rPr lang="cs-CZ" dirty="0" smtClean="0"/>
              <a:t>…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6839" y="620688"/>
            <a:ext cx="7700392" cy="1656184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39552" y="1772816"/>
            <a:ext cx="8064896" cy="4392488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  <a:spcAft>
                <a:spcPts val="2400"/>
              </a:spcAft>
            </a:pPr>
            <a:r>
              <a:rPr lang="cs-CZ" sz="3600" dirty="0" smtClean="0"/>
              <a:t>Nejdůležitějším předpokladem </a:t>
            </a:r>
            <a:r>
              <a:rPr lang="cs-CZ" sz="3600" dirty="0"/>
              <a:t>kvalitního </a:t>
            </a:r>
            <a:r>
              <a:rPr lang="cs-CZ" sz="3600" dirty="0" smtClean="0"/>
              <a:t>školství je </a:t>
            </a:r>
            <a:r>
              <a:rPr lang="cs-CZ" sz="3600" b="1" dirty="0"/>
              <a:t>celkový příznivý postoj </a:t>
            </a:r>
            <a:r>
              <a:rPr lang="cs-CZ" sz="3600" b="1" dirty="0" smtClean="0"/>
              <a:t>společnosti.</a:t>
            </a:r>
            <a:endParaRPr lang="cs-CZ" sz="3600" dirty="0" smtClean="0"/>
          </a:p>
          <a:p>
            <a:pPr algn="l">
              <a:spcBef>
                <a:spcPts val="0"/>
              </a:spcBef>
              <a:spcAft>
                <a:spcPts val="1200"/>
              </a:spcAft>
            </a:pPr>
            <a:r>
              <a:rPr lang="cs-CZ" sz="3300" dirty="0" smtClean="0">
                <a:solidFill>
                  <a:schemeClr val="tx1"/>
                </a:solidFill>
              </a:rPr>
              <a:t>Možnosti, jak pozitivně ovlivňovat kvalitu vzdělávání: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rgbClr val="E94E00"/>
                </a:solidFill>
              </a:rPr>
              <a:t>Vzdělávání budoucích učitelů </a:t>
            </a:r>
            <a:r>
              <a:rPr lang="cs-CZ" sz="2600" dirty="0" smtClean="0"/>
              <a:t>(komentář)</a:t>
            </a:r>
          </a:p>
          <a:p>
            <a:pPr marL="457200" indent="-457200" algn="l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2800" dirty="0" smtClean="0"/>
              <a:t>Finanční a společenské </a:t>
            </a:r>
            <a:r>
              <a:rPr lang="cs-CZ" sz="2800" dirty="0" smtClean="0">
                <a:solidFill>
                  <a:srgbClr val="E94E00"/>
                </a:solidFill>
              </a:rPr>
              <a:t>ohodnocení práce učitelů </a:t>
            </a:r>
            <a:r>
              <a:rPr lang="cs-CZ" sz="2800" dirty="0" smtClean="0"/>
              <a:t>včetně zajištění organizačních a materiálních podmínek pro výuku</a:t>
            </a:r>
          </a:p>
          <a:p>
            <a:pPr marL="457200" indent="-4572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tx1"/>
                </a:solidFill>
              </a:rPr>
              <a:t>Opory výuky, zejména </a:t>
            </a:r>
            <a:r>
              <a:rPr lang="cs-CZ" sz="2800" dirty="0" smtClean="0">
                <a:solidFill>
                  <a:srgbClr val="E94E00"/>
                </a:solidFill>
              </a:rPr>
              <a:t>učebnice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13" y="546339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7886700" cy="1325563"/>
          </a:xfrm>
        </p:spPr>
        <p:txBody>
          <a:bodyPr/>
          <a:lstStyle/>
          <a:p>
            <a:r>
              <a:rPr lang="cs-CZ" dirty="0" smtClean="0"/>
              <a:t>Příklad velmi úspěšné a používané učebnice obecné fyziky</a:t>
            </a:r>
            <a:endParaRPr lang="cs-CZ" dirty="0"/>
          </a:p>
        </p:txBody>
      </p:sp>
      <p:pic>
        <p:nvPicPr>
          <p:cNvPr id="4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48880"/>
            <a:ext cx="442166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1484784"/>
            <a:ext cx="7886700" cy="4692179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cs-CZ" sz="3000" b="1" dirty="0" smtClean="0"/>
              <a:t>Charakteristika HRW:</a:t>
            </a:r>
          </a:p>
          <a:p>
            <a:r>
              <a:rPr lang="cs-CZ" sz="2400" dirty="0" smtClean="0"/>
              <a:t>osvědčená a opakovaně vydávaná, přeložena do více jak 30 jazyků</a:t>
            </a:r>
          </a:p>
          <a:p>
            <a:r>
              <a:rPr lang="cs-CZ" sz="2400" dirty="0" smtClean="0"/>
              <a:t>pokrývá celý kurz obecné fyziky (klasické i moderní) na VŠ</a:t>
            </a:r>
          </a:p>
          <a:p>
            <a:r>
              <a:rPr lang="cs-CZ" sz="2400" dirty="0" smtClean="0"/>
              <a:t>názorný výklad vychází z konkrétních situací a problémů, které motivují ke studiu</a:t>
            </a:r>
          </a:p>
          <a:p>
            <a:r>
              <a:rPr lang="cs-CZ" sz="2400" dirty="0" smtClean="0"/>
              <a:t>učebnice rozvíjí kvalitativní úvahy, potřebné pro pochopení fyziky</a:t>
            </a:r>
          </a:p>
          <a:p>
            <a:r>
              <a:rPr lang="cs-CZ" sz="2400" dirty="0" smtClean="0"/>
              <a:t>učebnice vede studenta k tomu, aby při řešení úloh vycházel                z fyzikální představy, a nikoli z formálního používání vzorců, a aby si tak vybudoval dovednosti řešit fyzikální i v budoucnu,…</a:t>
            </a:r>
          </a:p>
          <a:p>
            <a:r>
              <a:rPr lang="cs-CZ" sz="2400" dirty="0" smtClean="0"/>
              <a:t>pěkná grafická úprava</a:t>
            </a:r>
          </a:p>
          <a:p>
            <a:r>
              <a:rPr lang="cs-CZ" dirty="0" smtClean="0"/>
              <a:t>…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7812360" cy="1066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4356000" cy="56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80727"/>
            <a:ext cx="4455967" cy="165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586140"/>
            <a:ext cx="4354357" cy="300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2677" y="5691436"/>
            <a:ext cx="4321802" cy="90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Přímá spojovací čára 13"/>
          <p:cNvCxnSpPr/>
          <p:nvPr/>
        </p:nvCxnSpPr>
        <p:spPr>
          <a:xfrm>
            <a:off x="4572000" y="980728"/>
            <a:ext cx="0" cy="58772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/>
          <p:cNvGrpSpPr/>
          <p:nvPr/>
        </p:nvGrpSpPr>
        <p:grpSpPr>
          <a:xfrm>
            <a:off x="458841" y="554084"/>
            <a:ext cx="5345998" cy="5536289"/>
            <a:chOff x="458841" y="554084"/>
            <a:chExt cx="5345998" cy="5536289"/>
          </a:xfrm>
        </p:grpSpPr>
        <p:sp>
          <p:nvSpPr>
            <p:cNvPr id="8" name="Šipka doprava 7"/>
            <p:cNvSpPr/>
            <p:nvPr/>
          </p:nvSpPr>
          <p:spPr>
            <a:xfrm rot="2501555">
              <a:off x="468949" y="5528057"/>
              <a:ext cx="976828" cy="562316"/>
            </a:xfrm>
            <a:prstGeom prst="rightArrow">
              <a:avLst/>
            </a:prstGeom>
            <a:solidFill>
              <a:srgbClr val="FF4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nové</a:t>
              </a:r>
              <a:endParaRPr lang="cs-CZ" dirty="0"/>
            </a:p>
          </p:txBody>
        </p:sp>
        <p:sp>
          <p:nvSpPr>
            <p:cNvPr id="10" name="Šipka doprava 9"/>
            <p:cNvSpPr/>
            <p:nvPr/>
          </p:nvSpPr>
          <p:spPr>
            <a:xfrm rot="2487284">
              <a:off x="781438" y="554084"/>
              <a:ext cx="911324" cy="640523"/>
            </a:xfrm>
            <a:prstGeom prst="rightArrow">
              <a:avLst/>
            </a:prstGeom>
            <a:solidFill>
              <a:srgbClr val="54D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 smtClean="0"/>
                <a:t>inovace</a:t>
              </a:r>
              <a:endParaRPr lang="cs-CZ" sz="1400" dirty="0"/>
            </a:p>
          </p:txBody>
        </p:sp>
        <p:sp>
          <p:nvSpPr>
            <p:cNvPr id="11" name="Šipka doprava 10"/>
            <p:cNvSpPr/>
            <p:nvPr/>
          </p:nvSpPr>
          <p:spPr>
            <a:xfrm rot="2487284">
              <a:off x="4106466" y="2833025"/>
              <a:ext cx="1092848" cy="747462"/>
            </a:xfrm>
            <a:prstGeom prst="rightArrow">
              <a:avLst/>
            </a:prstGeom>
            <a:solidFill>
              <a:srgbClr val="54D7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400" dirty="0" smtClean="0"/>
                <a:t>inovace</a:t>
              </a:r>
              <a:endParaRPr lang="cs-CZ" sz="1400" dirty="0"/>
            </a:p>
          </p:txBody>
        </p:sp>
        <p:sp>
          <p:nvSpPr>
            <p:cNvPr id="12" name="Šipka doprava 11"/>
            <p:cNvSpPr/>
            <p:nvPr/>
          </p:nvSpPr>
          <p:spPr>
            <a:xfrm rot="2501555">
              <a:off x="4828011" y="5122811"/>
              <a:ext cx="976828" cy="562316"/>
            </a:xfrm>
            <a:prstGeom prst="rightArrow">
              <a:avLst/>
            </a:prstGeom>
            <a:solidFill>
              <a:srgbClr val="FF4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nové</a:t>
              </a:r>
              <a:endParaRPr lang="cs-CZ" dirty="0"/>
            </a:p>
          </p:txBody>
        </p:sp>
        <p:sp>
          <p:nvSpPr>
            <p:cNvPr id="13" name="Šipka doprava 12"/>
            <p:cNvSpPr/>
            <p:nvPr/>
          </p:nvSpPr>
          <p:spPr>
            <a:xfrm rot="2501555">
              <a:off x="458841" y="1954459"/>
              <a:ext cx="976828" cy="562316"/>
            </a:xfrm>
            <a:prstGeom prst="rightArrow">
              <a:avLst/>
            </a:prstGeom>
            <a:solidFill>
              <a:srgbClr val="FF47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nové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0328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9423" y="679511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 smtClean="0">
                <a:latin typeface="+mn-lt"/>
              </a:rPr>
              <a:t>Stručné představení anglické učebnice</a:t>
            </a:r>
            <a:br>
              <a:rPr lang="cs-CZ" sz="3100" dirty="0" smtClean="0">
                <a:latin typeface="+mn-lt"/>
              </a:rPr>
            </a:br>
            <a:r>
              <a:rPr lang="cs-CZ" sz="3100" b="1" dirty="0" err="1" smtClean="0">
                <a:latin typeface="+mn-lt"/>
              </a:rPr>
              <a:t>Advancing</a:t>
            </a:r>
            <a:r>
              <a:rPr lang="cs-CZ" sz="3100" b="1" dirty="0" smtClean="0">
                <a:latin typeface="+mn-lt"/>
              </a:rPr>
              <a:t> </a:t>
            </a:r>
            <a:r>
              <a:rPr lang="cs-CZ" sz="3100" b="1" dirty="0" err="1" smtClean="0">
                <a:latin typeface="+mn-lt"/>
              </a:rPr>
              <a:t>Physics</a:t>
            </a:r>
            <a:endParaRPr lang="cs-CZ" sz="3100" b="1" dirty="0">
              <a:latin typeface="+mn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445782"/>
            <a:ext cx="2592000" cy="35880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719" y="2445782"/>
            <a:ext cx="2626668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1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1484784"/>
            <a:ext cx="7992888" cy="4495354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400" b="1" dirty="0" smtClean="0">
                <a:solidFill>
                  <a:srgbClr val="E94E00"/>
                </a:solidFill>
              </a:rPr>
              <a:t>Mezi hlavní cíle autorů (</a:t>
            </a:r>
            <a:r>
              <a:rPr lang="cs-CZ" sz="2400" b="1" dirty="0" err="1" smtClean="0">
                <a:solidFill>
                  <a:srgbClr val="E94E00"/>
                </a:solidFill>
              </a:rPr>
              <a:t>Ogborn</a:t>
            </a:r>
            <a:r>
              <a:rPr lang="cs-CZ" sz="2400" b="1" dirty="0" smtClean="0">
                <a:solidFill>
                  <a:srgbClr val="E94E00"/>
                </a:solidFill>
              </a:rPr>
              <a:t> a kol.) patřilo vytvořit kurz, který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představí fyziku jako zajímavou a důležitou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je moderní obsahem i způsobem výkladu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je atraktivní a přístupný pro nejširší možné skupiny studentů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uvádí fyziku v různých souvislostech a ukazuje její spojení                   s každodenním životem, lidmi, místy a kulturami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odměňuje studenty za iniciativu a odpovědnost a umožňuje jim rozvoj jejich zájmů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plně podporuje užití hlavních matematických metod ve fyzice          a pomáhá studentům rozumět jim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/>
              <a:t>atd.</a:t>
            </a:r>
          </a:p>
          <a:p>
            <a:pPr marL="0" indent="0">
              <a:spcBef>
                <a:spcPts val="0"/>
              </a:spcBef>
              <a:buNone/>
            </a:pPr>
            <a:endParaRPr lang="cs-CZ" dirty="0" smtClean="0"/>
          </a:p>
          <a:p>
            <a:pPr marL="0" indent="0">
              <a:spcBef>
                <a:spcPts val="0"/>
              </a:spcBef>
              <a:buNone/>
            </a:pPr>
            <a:r>
              <a:rPr lang="cs-CZ" sz="2400" b="1" dirty="0" smtClean="0">
                <a:solidFill>
                  <a:srgbClr val="E94E00"/>
                </a:solidFill>
              </a:rPr>
              <a:t>Obsah:</a:t>
            </a:r>
            <a:r>
              <a:rPr lang="cs-CZ" sz="2400" b="1" dirty="0" smtClean="0"/>
              <a:t> </a:t>
            </a:r>
            <a:r>
              <a:rPr lang="cs-CZ" dirty="0" smtClean="0"/>
              <a:t>…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414" t="17460" r="28428" b="23811"/>
          <a:stretch/>
        </p:blipFill>
        <p:spPr>
          <a:xfrm>
            <a:off x="209460" y="548682"/>
            <a:ext cx="8784000" cy="53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06" t="23496" r="29517" b="13857"/>
          <a:stretch/>
        </p:blipFill>
        <p:spPr>
          <a:xfrm>
            <a:off x="251520" y="548680"/>
            <a:ext cx="8683338" cy="58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-1" r="-2107" b="1576"/>
          <a:stretch/>
        </p:blipFill>
        <p:spPr>
          <a:xfrm rot="10800000">
            <a:off x="733503" y="1457860"/>
            <a:ext cx="3396096" cy="4824000"/>
          </a:xfrm>
          <a:noFill/>
          <a:ln w="22225">
            <a:solidFill>
              <a:schemeClr val="accent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8599" r="10278" b="1112"/>
          <a:stretch/>
        </p:blipFill>
        <p:spPr>
          <a:xfrm>
            <a:off x="5131374" y="1443279"/>
            <a:ext cx="3268884" cy="493200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9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602" y="1628800"/>
            <a:ext cx="7886700" cy="43513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cs-CZ" sz="3200" b="1" dirty="0" smtClean="0">
                <a:solidFill>
                  <a:srgbClr val="E94E00"/>
                </a:solidFill>
              </a:rPr>
              <a:t>Závěrečné návrhy  či přání:</a:t>
            </a:r>
          </a:p>
          <a:p>
            <a:r>
              <a:rPr lang="cs-CZ" sz="3200" b="1" dirty="0" smtClean="0"/>
              <a:t>přeložit zahraniční středoškolský kurz fyziky</a:t>
            </a:r>
          </a:p>
          <a:p>
            <a:pPr marL="0" indent="0">
              <a:spcBef>
                <a:spcPts val="0"/>
              </a:spcBef>
              <a:buNone/>
            </a:pPr>
            <a:r>
              <a:rPr lang="cs-CZ" sz="2800" dirty="0" smtClean="0"/>
              <a:t>  (vzor: HRV, námitky, …)</a:t>
            </a:r>
          </a:p>
          <a:p>
            <a:r>
              <a:rPr lang="cs-CZ" sz="3200" b="1" dirty="0" smtClean="0"/>
              <a:t>vznik skupiny fyziků, kteří by se věnovali (téměř) na plný úvazek výuce fyziky, psaní textů, … </a:t>
            </a:r>
            <a:r>
              <a:rPr lang="cs-CZ" sz="2800" dirty="0" smtClean="0"/>
              <a:t>(příklad)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342293"/>
            <a:ext cx="6896953" cy="2664296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400" dirty="0">
                <a:latin typeface="+mn-lt"/>
              </a:rPr>
              <a:t>Náčelník výpravy k severnímu pólu ve známé cimrmanovské hře předčítal svým kolegům o tom, že ve školách by se měla zvýšit kázeň. Měl pravdu, víc kázně by určitě neuškodilo. </a:t>
            </a:r>
            <a:r>
              <a:rPr lang="cs-CZ" sz="2400" b="1" dirty="0">
                <a:latin typeface="+mn-lt"/>
              </a:rPr>
              <a:t>Ale já myslím, že ve školách by ze všeho nejvíc měla zvýšit radost. Radost z poznání, ke které je občas zapotřebí se protrpět</a:t>
            </a:r>
            <a:r>
              <a:rPr lang="cs-CZ" sz="2400" b="1" i="1" dirty="0">
                <a:latin typeface="+mn-lt"/>
              </a:rPr>
              <a:t>.</a:t>
            </a:r>
            <a:br>
              <a:rPr lang="cs-CZ" sz="2400" b="1" i="1" dirty="0">
                <a:latin typeface="+mn-lt"/>
              </a:rPr>
            </a:br>
            <a:r>
              <a:rPr lang="cs-CZ" sz="2400" b="1" i="1" dirty="0" smtClean="0">
                <a:latin typeface="+mn-lt"/>
              </a:rPr>
              <a:t/>
            </a:r>
            <a:br>
              <a:rPr lang="cs-CZ" sz="2400" b="1" i="1" dirty="0" smtClean="0">
                <a:latin typeface="+mn-lt"/>
              </a:rPr>
            </a:br>
            <a:r>
              <a:rPr lang="cs-CZ" sz="2400" dirty="0" smtClean="0">
                <a:latin typeface="+mn-lt"/>
              </a:rPr>
              <a:t>J. Cejnar</a:t>
            </a:r>
            <a:endParaRPr lang="cs-CZ" sz="2400" dirty="0"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684" y="3573016"/>
            <a:ext cx="3982212" cy="264947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2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0602" y="1700808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cs-CZ" sz="3200" b="1" dirty="0" smtClean="0"/>
              <a:t>Vzdělání </a:t>
            </a:r>
            <a:r>
              <a:rPr lang="cs-CZ" sz="3200" b="1" dirty="0" smtClean="0">
                <a:solidFill>
                  <a:srgbClr val="E94E00"/>
                </a:solidFill>
              </a:rPr>
              <a:t>x</a:t>
            </a:r>
            <a:r>
              <a:rPr lang="cs-CZ" sz="3200" b="1" dirty="0" smtClean="0"/>
              <a:t> kvalifikace</a:t>
            </a:r>
          </a:p>
          <a:p>
            <a:pPr marL="0" indent="0" algn="just">
              <a:spcAft>
                <a:spcPts val="600"/>
              </a:spcAft>
              <a:buNone/>
            </a:pPr>
            <a:r>
              <a:rPr lang="cs-CZ" sz="2800" dirty="0" smtClean="0"/>
              <a:t>Vzdělání je něco více než příprava na povolání: Dobré vzdělání umožňuje orientovat se v nejrůznějších problémech, rozumět světu kolem nás, dobré vzdělání zajistí že jsme imunní proti různým kampaním, fámám a zkresleným informacím.</a:t>
            </a:r>
          </a:p>
          <a:p>
            <a:pPr marL="0" indent="0" algn="just">
              <a:buNone/>
            </a:pPr>
            <a:r>
              <a:rPr lang="cs-CZ" sz="2800" dirty="0" smtClean="0"/>
              <a:t>Důležitost vzdělání a otevřeného přístupu ke znalostem a k jejich uplatňování  někdy srovnává        s důležitostí zdravotní péče. 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4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1600" y="1342294"/>
            <a:ext cx="7200800" cy="24082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cs-CZ" sz="2800" b="1" dirty="0">
                <a:latin typeface="+mn-lt"/>
              </a:rPr>
              <a:t>Vzdělávání je předávání tradic. Vzdělanost není kumulace použitelných informací, vzdělanost je především opak </a:t>
            </a:r>
            <a:r>
              <a:rPr lang="cs-CZ" sz="2800" b="1" dirty="0" smtClean="0">
                <a:latin typeface="+mn-lt"/>
              </a:rPr>
              <a:t>povrchnosti</a:t>
            </a:r>
            <a:r>
              <a:rPr lang="cs-CZ" sz="2800" b="1" dirty="0">
                <a:latin typeface="+mn-lt"/>
              </a:rPr>
              <a:t>, sebejistoty </a:t>
            </a:r>
            <a:r>
              <a:rPr lang="cs-CZ" sz="2800" b="1" dirty="0" smtClean="0">
                <a:latin typeface="+mn-lt"/>
              </a:rPr>
              <a:t>               a </a:t>
            </a:r>
            <a:r>
              <a:rPr lang="cs-CZ" sz="2800" b="1" dirty="0">
                <a:latin typeface="+mn-lt"/>
              </a:rPr>
              <a:t>konzumní plytkosti. Vede k hlubšímu vhledu a k moudrosti. Dává životu určitou </a:t>
            </a:r>
            <a:r>
              <a:rPr lang="cs-CZ" sz="2800" b="1" dirty="0" smtClean="0">
                <a:latin typeface="+mn-lt"/>
              </a:rPr>
              <a:t>kvalitu, ano</a:t>
            </a:r>
            <a:r>
              <a:rPr lang="cs-CZ" sz="2800" b="1" dirty="0">
                <a:latin typeface="+mn-lt"/>
              </a:rPr>
              <a:t>, i kvalitu </a:t>
            </a:r>
            <a:r>
              <a:rPr lang="cs-CZ" sz="2800" b="1" dirty="0" smtClean="0">
                <a:latin typeface="+mn-lt"/>
              </a:rPr>
              <a:t>přiznaných nevědění.</a:t>
            </a:r>
            <a:endParaRPr lang="cs-CZ" sz="2800" b="1" dirty="0">
              <a:latin typeface="+mn-lt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/>
                </a:solidFill>
              </a:rPr>
              <a:t>                     </a:t>
            </a:r>
          </a:p>
          <a:p>
            <a:r>
              <a:rPr lang="cs-CZ" sz="2400" dirty="0"/>
              <a:t>	</a:t>
            </a:r>
            <a:r>
              <a:rPr lang="cs-CZ" sz="2400" dirty="0" smtClean="0">
                <a:solidFill>
                  <a:schemeClr val="tx1"/>
                </a:solidFill>
              </a:rPr>
              <a:t>Prof</a:t>
            </a:r>
            <a:r>
              <a:rPr lang="cs-CZ" sz="2400" b="1" dirty="0" smtClean="0">
                <a:solidFill>
                  <a:schemeClr val="tx1"/>
                </a:solidFill>
              </a:rPr>
              <a:t>.</a:t>
            </a:r>
            <a:r>
              <a:rPr lang="cs-CZ" sz="2400" dirty="0" smtClean="0">
                <a:solidFill>
                  <a:schemeClr val="tx1"/>
                </a:solidFill>
              </a:rPr>
              <a:t>  O. A. Funda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1008000" cy="10096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01008"/>
            <a:ext cx="1530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4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70285"/>
            <a:ext cx="8102724" cy="5083995"/>
          </a:xfrm>
        </p:spPr>
        <p:txBody>
          <a:bodyPr>
            <a:noAutofit/>
          </a:bodyPr>
          <a:lstStyle/>
          <a:p>
            <a:pPr algn="just"/>
            <a:r>
              <a:rPr lang="cs-CZ" sz="2400" dirty="0" smtClean="0"/>
              <a:t>Potřeba se orientovat v historii, rozumět funkci demokratických institucí, naučit se pracovat s informacemi       a novými technologiemi  a rozeznávat důvěryhodné zdroje od propagandy, posuzovat  a  adekvátně vyjadřovat svůj názor …</a:t>
            </a:r>
          </a:p>
          <a:p>
            <a:pPr algn="just"/>
            <a:r>
              <a:rPr lang="cs-CZ" sz="2400" dirty="0" smtClean="0"/>
              <a:t>Přehnaný důraz </a:t>
            </a:r>
            <a:r>
              <a:rPr lang="cs-CZ" sz="2400" dirty="0"/>
              <a:t>na </a:t>
            </a:r>
            <a:r>
              <a:rPr lang="cs-CZ" sz="2400" dirty="0" smtClean="0"/>
              <a:t>pamětném </a:t>
            </a:r>
            <a:r>
              <a:rPr lang="cs-CZ" sz="2400" dirty="0"/>
              <a:t>učení</a:t>
            </a:r>
            <a:r>
              <a:rPr lang="cs-CZ" sz="2400" dirty="0" smtClean="0"/>
              <a:t>, na terminologii, na přemíru </a:t>
            </a:r>
            <a:r>
              <a:rPr lang="cs-CZ" sz="2400" dirty="0"/>
              <a:t>faktografických </a:t>
            </a:r>
            <a:r>
              <a:rPr lang="cs-CZ" sz="2400" dirty="0" smtClean="0"/>
              <a:t>poznatků (biologie), </a:t>
            </a:r>
            <a:r>
              <a:rPr lang="cs-CZ" sz="2400" dirty="0"/>
              <a:t>a </a:t>
            </a:r>
            <a:r>
              <a:rPr lang="cs-CZ" sz="2400" dirty="0" smtClean="0"/>
              <a:t>suchopárný styl (neoblíbený předmět – fyzika), … </a:t>
            </a:r>
            <a:endParaRPr lang="cs-CZ" sz="2400" dirty="0"/>
          </a:p>
          <a:p>
            <a:pPr algn="just"/>
            <a:r>
              <a:rPr lang="cs-CZ" sz="2400" dirty="0" smtClean="0"/>
              <a:t>Odmítání školy jako místa pro předávání informací, preference školy jako místa pro rozvoj kompetencí, pro řešení problémů, …</a:t>
            </a:r>
          </a:p>
          <a:p>
            <a:pPr marL="0" indent="0" algn="ctr">
              <a:buNone/>
            </a:pPr>
            <a:r>
              <a:rPr lang="cs-CZ" sz="2400" dirty="0" smtClean="0"/>
              <a:t>vedou k úvahám typu</a:t>
            </a:r>
          </a:p>
          <a:p>
            <a:pPr marL="0" indent="0" algn="ctr">
              <a:buNone/>
            </a:pPr>
            <a:r>
              <a:rPr lang="cs-CZ" sz="2800" b="1" dirty="0" smtClean="0">
                <a:solidFill>
                  <a:srgbClr val="E94E00"/>
                </a:solidFill>
              </a:rPr>
              <a:t>„Má smysl chodit do školy?</a:t>
            </a:r>
          </a:p>
          <a:p>
            <a:pPr marL="0" indent="0" algn="ctr">
              <a:buNone/>
            </a:pPr>
            <a:r>
              <a:rPr lang="cs-CZ" sz="2400" dirty="0" smtClean="0">
                <a:solidFill>
                  <a:srgbClr val="E94E00"/>
                </a:solidFill>
              </a:rPr>
              <a:t>Ano, pokud se fyziku, chemii nebo historii budou učit jen studenti, které to baví“ </a:t>
            </a:r>
            <a:r>
              <a:rPr lang="cs-CZ" sz="2000" dirty="0" smtClean="0"/>
              <a:t>(Respekt, 1/2016)</a:t>
            </a:r>
          </a:p>
          <a:p>
            <a:pPr marL="0" indent="0" algn="ctr">
              <a:buNone/>
            </a:pPr>
            <a:endParaRPr lang="cs-CZ" sz="2400" dirty="0" smtClean="0"/>
          </a:p>
          <a:p>
            <a:pPr marL="0" indent="0" algn="just">
              <a:buNone/>
            </a:pPr>
            <a:r>
              <a:rPr lang="cs-CZ" sz="2000" dirty="0" smtClean="0"/>
              <a:t>(M. Švehla, Respekt 1/2016.)</a:t>
            </a:r>
            <a:endParaRPr lang="cs-CZ" sz="2000" dirty="0"/>
          </a:p>
          <a:p>
            <a:pPr marL="0" indent="0" algn="ctr">
              <a:buNone/>
            </a:pPr>
            <a:endParaRPr lang="cs-CZ" sz="2400" dirty="0" smtClean="0"/>
          </a:p>
          <a:p>
            <a:pPr marL="0" indent="0" algn="ctr">
              <a:buNone/>
            </a:pPr>
            <a:endParaRPr lang="cs-CZ" sz="2400" dirty="0"/>
          </a:p>
          <a:p>
            <a:pPr marL="0" indent="0" algn="just">
              <a:buNone/>
            </a:pPr>
            <a:r>
              <a:rPr lang="cs-CZ" sz="2400" dirty="0" smtClean="0"/>
              <a:t> </a:t>
            </a:r>
            <a:endParaRPr lang="cs-CZ" sz="2400" dirty="0"/>
          </a:p>
          <a:p>
            <a:pPr algn="just"/>
            <a:endParaRPr lang="cs-CZ" sz="2400" dirty="0" smtClean="0"/>
          </a:p>
          <a:p>
            <a:pPr marL="0" indent="0" algn="just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910" y="260648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4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800" dirty="0" smtClean="0"/>
              <a:t>Odpověď: článek prof. Cejnara:</a:t>
            </a:r>
          </a:p>
          <a:p>
            <a:pPr marL="0" indent="0" algn="ctr">
              <a:buNone/>
            </a:pPr>
            <a:endParaRPr lang="cs-CZ" sz="2800" dirty="0" smtClean="0">
              <a:solidFill>
                <a:srgbClr val="E94E00"/>
              </a:solidFill>
            </a:endParaRPr>
          </a:p>
          <a:p>
            <a:pPr marL="0" indent="0" algn="ctr">
              <a:buNone/>
            </a:pPr>
            <a:r>
              <a:rPr lang="cs-CZ" sz="3600" b="1" dirty="0" smtClean="0">
                <a:solidFill>
                  <a:srgbClr val="E94E00"/>
                </a:solidFill>
              </a:rPr>
              <a:t>Proč má smysl učit přírodní vědy</a:t>
            </a:r>
          </a:p>
          <a:p>
            <a:pPr marL="0" indent="0" algn="ctr">
              <a:buNone/>
            </a:pPr>
            <a:r>
              <a:rPr lang="cs-CZ" sz="2400" b="1" dirty="0" smtClean="0">
                <a:solidFill>
                  <a:srgbClr val="E94E00"/>
                </a:solidFill>
              </a:rPr>
              <a:t>Stojí zato na široce pojatou výuku přírodních věd nerezignovat; jen je ji třeba změnit</a:t>
            </a:r>
          </a:p>
          <a:p>
            <a:pPr marL="0" indent="0" algn="ctr">
              <a:buNone/>
            </a:pPr>
            <a:endParaRPr lang="cs-CZ" dirty="0">
              <a:solidFill>
                <a:srgbClr val="E94E00"/>
              </a:solidFill>
            </a:endParaRPr>
          </a:p>
          <a:p>
            <a:pPr marL="0" indent="0" algn="just">
              <a:buNone/>
            </a:pPr>
            <a:r>
              <a:rPr lang="cs-CZ" sz="2400" dirty="0" smtClean="0"/>
              <a:t>(viz např. </a:t>
            </a:r>
            <a:r>
              <a:rPr lang="cs-CZ" sz="2400" dirty="0" err="1" smtClean="0"/>
              <a:t>Předseminární</a:t>
            </a:r>
            <a:r>
              <a:rPr lang="cs-CZ" sz="2400" dirty="0" smtClean="0"/>
              <a:t> brožura.)</a:t>
            </a:r>
          </a:p>
          <a:p>
            <a:pPr marL="0" indent="0" algn="ctr">
              <a:buNone/>
            </a:pPr>
            <a:endParaRPr lang="cs-CZ" dirty="0">
              <a:solidFill>
                <a:srgbClr val="E94E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349" y="534299"/>
            <a:ext cx="7700392" cy="1656184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/>
            </a:r>
            <a:br>
              <a:rPr lang="cs-CZ" sz="4000" b="1" dirty="0" smtClean="0"/>
            </a:br>
            <a:r>
              <a:rPr lang="cs-CZ" sz="4000" b="1" dirty="0"/>
              <a:t/>
            </a:r>
            <a:br>
              <a:rPr lang="cs-CZ" sz="4000" b="1" dirty="0"/>
            </a:br>
            <a:endParaRPr lang="cs-CZ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0885" y="1772816"/>
            <a:ext cx="7704856" cy="3528392"/>
          </a:xfrm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cs-CZ" sz="2400" dirty="0" smtClean="0">
                <a:solidFill>
                  <a:srgbClr val="E94E00"/>
                </a:solidFill>
              </a:rPr>
              <a:t>Styl výuky</a:t>
            </a:r>
            <a:r>
              <a:rPr lang="cs-CZ" sz="2400" b="1" dirty="0" smtClean="0">
                <a:solidFill>
                  <a:srgbClr val="E94E00"/>
                </a:solidFill>
              </a:rPr>
              <a:t>:</a:t>
            </a:r>
          </a:p>
          <a:p>
            <a:pPr algn="just"/>
            <a:r>
              <a:rPr lang="cs-CZ" sz="2800" b="1" dirty="0" smtClean="0">
                <a:solidFill>
                  <a:schemeClr val="tx1"/>
                </a:solidFill>
              </a:rPr>
              <a:t>Badatelsky orientovaná výuka (IBSE) </a:t>
            </a:r>
            <a:r>
              <a:rPr lang="cs-CZ" sz="2800" b="1" dirty="0" smtClean="0">
                <a:solidFill>
                  <a:srgbClr val="E94E00"/>
                </a:solidFill>
              </a:rPr>
              <a:t>x</a:t>
            </a:r>
            <a:r>
              <a:rPr lang="cs-CZ" sz="2800" b="1" dirty="0" smtClean="0">
                <a:solidFill>
                  <a:schemeClr val="tx1"/>
                </a:solidFill>
              </a:rPr>
              <a:t> „klasická“</a:t>
            </a:r>
          </a:p>
          <a:p>
            <a:pPr algn="just"/>
            <a:r>
              <a:rPr lang="cs-CZ" sz="2400" dirty="0" smtClean="0"/>
              <a:t>Výsledky expertních komisí: (</a:t>
            </a:r>
            <a:r>
              <a:rPr lang="cs-CZ" sz="2400" b="1" dirty="0" smtClean="0"/>
              <a:t>IBSE bylo shledáno efektivní     u všech skupin žáků, tzn. počínaje těmi nejslabšími až po ty nejschopnější, a to v souladu s jejich úsilím být nejlepší. Navíc IBSE ukázalo být prospěšné i při podpoře zájmu          a participaci dívek v přírodovědných aktivitách. (*)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Příklad IBSE: </a:t>
            </a:r>
            <a:r>
              <a:rPr lang="cs-CZ" sz="2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sz="24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2" y="534299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3717032"/>
            <a:ext cx="3888432" cy="244827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755576" y="3789040"/>
            <a:ext cx="3816244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t="17671" r="43490" b="30369"/>
          <a:stretch/>
        </p:blipFill>
        <p:spPr bwMode="auto">
          <a:xfrm>
            <a:off x="379824" y="116633"/>
            <a:ext cx="8424000" cy="6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02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>
          <a:xfrm>
            <a:off x="755576" y="1484784"/>
            <a:ext cx="7216880" cy="151436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/>
            <a:r>
              <a:rPr lang="cs-CZ" sz="2800" b="1" dirty="0" smtClean="0">
                <a:latin typeface="+mn-lt"/>
              </a:rPr>
              <a:t>Co ale patří do nashromážděného vědění </a:t>
            </a:r>
            <a:br>
              <a:rPr lang="cs-CZ" sz="2800" b="1" dirty="0" smtClean="0">
                <a:latin typeface="+mn-lt"/>
              </a:rPr>
            </a:br>
            <a:r>
              <a:rPr lang="cs-CZ" sz="2800" b="1" dirty="0" smtClean="0">
                <a:latin typeface="+mn-lt"/>
              </a:rPr>
              <a:t>a moudrosti lidstva – co patří do všeobecného vzdělání ?</a:t>
            </a:r>
            <a:endParaRPr lang="cs-CZ" sz="2800" b="1" dirty="0">
              <a:latin typeface="+mn-lt"/>
            </a:endParaRPr>
          </a:p>
        </p:txBody>
      </p:sp>
      <p:sp>
        <p:nvSpPr>
          <p:cNvPr id="8" name="Podnadpis 3"/>
          <p:cNvSpPr>
            <a:spLocks noGrp="1"/>
          </p:cNvSpPr>
          <p:nvPr>
            <p:ph type="subTitle" idx="1"/>
          </p:nvPr>
        </p:nvSpPr>
        <p:spPr>
          <a:xfrm>
            <a:off x="611560" y="3284984"/>
            <a:ext cx="7568880" cy="2520280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Jistě </a:t>
            </a:r>
            <a:r>
              <a:rPr lang="cs-CZ" sz="2400" dirty="0">
                <a:solidFill>
                  <a:schemeClr val="tx1"/>
                </a:solidFill>
              </a:rPr>
              <a:t>tam patří např. přehled literatury (jak podrobný</a:t>
            </a:r>
            <a:r>
              <a:rPr lang="cs-CZ" sz="2400" dirty="0" smtClean="0">
                <a:solidFill>
                  <a:schemeClr val="tx1"/>
                </a:solidFill>
              </a:rPr>
              <a:t>?), znalost ČJ a jiných jazyků, </a:t>
            </a:r>
            <a:r>
              <a:rPr lang="cs-CZ" sz="2400" dirty="0">
                <a:solidFill>
                  <a:schemeClr val="tx1"/>
                </a:solidFill>
              </a:rPr>
              <a:t>poznatky z </a:t>
            </a:r>
            <a:r>
              <a:rPr lang="cs-CZ" sz="2400" dirty="0" smtClean="0">
                <a:solidFill>
                  <a:schemeClr val="tx1"/>
                </a:solidFill>
              </a:rPr>
              <a:t>matematiky             a přírodních </a:t>
            </a:r>
            <a:r>
              <a:rPr lang="cs-CZ" sz="2400" dirty="0">
                <a:solidFill>
                  <a:schemeClr val="tx1"/>
                </a:solidFill>
              </a:rPr>
              <a:t>věd</a:t>
            </a:r>
            <a:r>
              <a:rPr lang="cs-CZ" sz="2400" dirty="0" smtClean="0">
                <a:solidFill>
                  <a:schemeClr val="tx1"/>
                </a:solidFill>
              </a:rPr>
              <a:t>, z techniky,  z</a:t>
            </a:r>
            <a:r>
              <a:rPr lang="cs-CZ" sz="2400" dirty="0">
                <a:solidFill>
                  <a:schemeClr val="tx1"/>
                </a:solidFill>
              </a:rPr>
              <a:t> historie, z filosofie, z politických a právních systémů </a:t>
            </a:r>
            <a:r>
              <a:rPr lang="cs-CZ" sz="2400" dirty="0" smtClean="0">
                <a:solidFill>
                  <a:schemeClr val="tx1"/>
                </a:solidFill>
              </a:rPr>
              <a:t>apod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  <a:endParaRPr lang="cs-CZ" sz="2400" dirty="0" smtClean="0">
              <a:solidFill>
                <a:schemeClr val="tx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tx1"/>
                </a:solidFill>
              </a:rPr>
              <a:t>Je </a:t>
            </a:r>
            <a:r>
              <a:rPr lang="cs-CZ" sz="2400" dirty="0">
                <a:solidFill>
                  <a:schemeClr val="tx1"/>
                </a:solidFill>
              </a:rPr>
              <a:t>vhodné, aby žáci gymnázia byli seznámeni např. s principem PET či s nedávnou </a:t>
            </a:r>
            <a:r>
              <a:rPr lang="cs-CZ" sz="2400" dirty="0">
                <a:solidFill>
                  <a:srgbClr val="E94E00"/>
                </a:solidFill>
              </a:rPr>
              <a:t>registrací gravitačních vln? </a:t>
            </a:r>
            <a:endParaRPr lang="cs-CZ" sz="2400" dirty="0" smtClean="0">
              <a:solidFill>
                <a:srgbClr val="E94E0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tx1"/>
              </a:solidFill>
            </a:endParaRPr>
          </a:p>
          <a:p>
            <a:pPr algn="just"/>
            <a:endParaRPr lang="cs-CZ" sz="2400" dirty="0">
              <a:solidFill>
                <a:schemeClr val="tx1"/>
              </a:solidFill>
            </a:endParaRPr>
          </a:p>
          <a:p>
            <a:pPr algn="just"/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32656"/>
            <a:ext cx="1008000" cy="100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7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Administrativní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4195</TotalTime>
  <Words>1006</Words>
  <Application>Microsoft Office PowerPoint</Application>
  <PresentationFormat>Předvádění na obrazovce (4:3)</PresentationFormat>
  <Paragraphs>127</Paragraphs>
  <Slides>29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Wingdings</vt:lpstr>
      <vt:lpstr>Motiv Office</vt:lpstr>
      <vt:lpstr>Prezentace aplikace PowerPoint</vt:lpstr>
      <vt:lpstr>  </vt:lpstr>
      <vt:lpstr>Prezentace aplikace PowerPoint</vt:lpstr>
      <vt:lpstr>Vzdělávání je předávání tradic. Vzdělanost není kumulace použitelných informací, vzdělanost je především opak povrchnosti, sebejistoty                a konzumní plytkosti. Vede k hlubšímu vhledu a k moudrosti. Dává životu určitou kvalitu, ano, i kvalitu přiznaných nevědění.</vt:lpstr>
      <vt:lpstr>Prezentace aplikace PowerPoint</vt:lpstr>
      <vt:lpstr>Prezentace aplikace PowerPoint</vt:lpstr>
      <vt:lpstr>  </vt:lpstr>
      <vt:lpstr>Prezentace aplikace PowerPoint</vt:lpstr>
      <vt:lpstr>Co ale patří do nashromážděného vědění  a moudrosti lidstva – co patří do všeobecného vzdělání ?</vt:lpstr>
      <vt:lpstr>Kvalitní učebnice fyziky – důležitá opora výuky</vt:lpstr>
      <vt:lpstr>Prezentace aplikace PowerPoint</vt:lpstr>
      <vt:lpstr>Prezentace aplikace PowerPoint</vt:lpstr>
      <vt:lpstr>Prezentace aplikace PowerPoint</vt:lpstr>
      <vt:lpstr>Prezentace aplikace PowerPoint</vt:lpstr>
      <vt:lpstr>Příklad: Kulička přilepená na horní straně rovnoměrně rotujícího kotouče … Rozbor v inerciální a neinerciální vztažné soustavě </vt:lpstr>
      <vt:lpstr>Příklad pro připomenutí:</vt:lpstr>
      <vt:lpstr>Dobré učebnice musí samozřejmě obsahovat řadu promyšlených příkladů a úloh. </vt:lpstr>
      <vt:lpstr>Prezentace aplikace PowerPoint</vt:lpstr>
      <vt:lpstr>Prezentace aplikace PowerPoint</vt:lpstr>
      <vt:lpstr>Příklad velmi úspěšné a používané učebnice obecné fyziky</vt:lpstr>
      <vt:lpstr>Prezentace aplikace PowerPoint</vt:lpstr>
      <vt:lpstr>Prezentace aplikace PowerPoint</vt:lpstr>
      <vt:lpstr>  Stručné představení anglické učebnice Advancing Physics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Náčelník výpravy k severnímu pólu ve známé cimrmanovské hře předčítal svým kolegům o tom, že ve školách by se měla zvýšit kázeň. Měl pravdu, víc kázně by určitě neuškodilo. Ale já myslím, že ve školách by ze všeho nejvíc měla zvýšit radost. Radost z poznání, ke které je občas zapotřebí se protrpět.  J. Cejnar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XVI. seminář o filosofických otázkách matematiky a fyziky</dc:title>
  <dc:creator>Trojánek</dc:creator>
  <cp:lastModifiedBy>Obec Vlkov</cp:lastModifiedBy>
  <cp:revision>228</cp:revision>
  <cp:lastPrinted>2016-08-16T15:58:48Z</cp:lastPrinted>
  <dcterms:created xsi:type="dcterms:W3CDTF">2012-07-22T15:03:30Z</dcterms:created>
  <dcterms:modified xsi:type="dcterms:W3CDTF">2017-08-22T13:08:02Z</dcterms:modified>
</cp:coreProperties>
</file>